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6"/>
  </p:notesMasterIdLst>
  <p:sldIdLst>
    <p:sldId id="257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Designformatvorlage 1 - Akz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8799B23B-EC83-4686-B30A-512413B5E67A}" styleName="Helle Formatvorlage 3 - Akz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2F594F-D7CE-47A0-A6C2-32C303581386}" type="datetimeFigureOut">
              <a:rPr lang="de-DE" smtClean="0"/>
              <a:pPr/>
              <a:t>11.12.2013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842177-C8EF-48CC-B41B-34AA0C8BF6D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3210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erade Verbindung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el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16" name="Datumsplatzhalt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FF71-E046-4B1B-84A1-B36D26E87E91}" type="datetimeFigureOut">
              <a:rPr lang="de-DE" smtClean="0"/>
              <a:pPr/>
              <a:t>11.12.2013</a:t>
            </a:fld>
            <a:endParaRPr lang="de-DE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C2C76E-8A1A-4CAA-8238-97B521E971E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FF71-E046-4B1B-84A1-B36D26E87E91}" type="datetimeFigureOut">
              <a:rPr lang="de-DE" smtClean="0"/>
              <a:pPr/>
              <a:t>11.12.2013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2C76E-8A1A-4CAA-8238-97B521E971E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FF71-E046-4B1B-84A1-B36D26E87E91}" type="datetimeFigureOut">
              <a:rPr lang="de-DE" smtClean="0"/>
              <a:pPr/>
              <a:t>11.12.2013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2C76E-8A1A-4CAA-8238-97B521E971E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27" name="Inhaltsplatzhalt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25" name="Datumsplatzhalt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FF71-E046-4B1B-84A1-B36D26E87E91}" type="datetimeFigureOut">
              <a:rPr lang="de-DE" smtClean="0"/>
              <a:pPr/>
              <a:t>11.12.2013</a:t>
            </a:fld>
            <a:endParaRPr lang="de-DE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de-DE"/>
          </a:p>
        </p:txBody>
      </p:sp>
      <p:sp>
        <p:nvSpPr>
          <p:cNvPr id="16" name="Foliennummernplatzhalt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C2C76E-8A1A-4CAA-8238-97B521E971E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erade Verbindung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platzhalt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19" name="Datumsplatzhalt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FF71-E046-4B1B-84A1-B36D26E87E91}" type="datetimeFigureOut">
              <a:rPr lang="de-DE" smtClean="0"/>
              <a:pPr/>
              <a:t>11.12.2013</a:t>
            </a:fld>
            <a:endParaRPr lang="de-DE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6" name="Foliennummernplatzhalt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2C76E-8A1A-4CAA-8238-97B521E971E7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4" name="Inhaltsplatzhalt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3" name="Inhaltsplatzhalt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21" name="Datumsplatzhalt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FF71-E046-4B1B-84A1-B36D26E87E91}" type="datetimeFigureOut">
              <a:rPr lang="de-DE" smtClean="0"/>
              <a:pPr/>
              <a:t>11.12.2013</a:t>
            </a:fld>
            <a:endParaRPr lang="de-DE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1" name="Foliennummernplatzhalt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2C76E-8A1A-4CAA-8238-97B521E971E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el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25" name="Textplatzhalt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28" name="Inhaltsplatzhalt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FF71-E046-4B1B-84A1-B36D26E87E91}" type="datetimeFigureOut">
              <a:rPr lang="de-DE" smtClean="0"/>
              <a:pPr/>
              <a:t>11.12.2013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4C2C76E-8A1A-4CAA-8238-97B521E971E7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1" name="Gerade Verbindung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el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FF71-E046-4B1B-84A1-B36D26E87E91}" type="datetimeFigureOut">
              <a:rPr lang="de-DE" smtClean="0"/>
              <a:pPr/>
              <a:t>11.12.2013</a:t>
            </a:fld>
            <a:endParaRPr lang="de-DE"/>
          </a:p>
        </p:txBody>
      </p:sp>
      <p:sp>
        <p:nvSpPr>
          <p:cNvPr id="21" name="Fußzeilenplatzhalt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2C76E-8A1A-4CAA-8238-97B521E971E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FF71-E046-4B1B-84A1-B36D26E87E91}" type="datetimeFigureOut">
              <a:rPr lang="de-DE" smtClean="0"/>
              <a:pPr/>
              <a:t>11.12.2013</a:t>
            </a:fld>
            <a:endParaRPr lang="de-DE"/>
          </a:p>
        </p:txBody>
      </p:sp>
      <p:sp>
        <p:nvSpPr>
          <p:cNvPr id="24" name="Fußzeilenplatzhalt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2C76E-8A1A-4CAA-8238-97B521E971E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erade Verbindung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el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26" name="Textplatzhalt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14" name="Inhaltsplatzhalt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25" name="Datumsplatzhalt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FF71-E046-4B1B-84A1-B36D26E87E91}" type="datetimeFigureOut">
              <a:rPr lang="de-DE" smtClean="0"/>
              <a:pPr/>
              <a:t>11.12.2013</a:t>
            </a:fld>
            <a:endParaRPr lang="de-DE"/>
          </a:p>
        </p:txBody>
      </p:sp>
      <p:sp>
        <p:nvSpPr>
          <p:cNvPr id="29" name="Fußzeilenplatzhalt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2C76E-8A1A-4CAA-8238-97B521E971E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ildplatzhalt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FF71-E046-4B1B-84A1-B36D26E87E91}" type="datetimeFigureOut">
              <a:rPr lang="de-DE" smtClean="0"/>
              <a:pPr/>
              <a:t>11.12.2013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1" name="Foliennummernplatzhalt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2C76E-8A1A-4CAA-8238-97B521E971E7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7" name="Titel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26" name="Textplatzhalt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erade Verbindung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platzhalt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1" name="Datumsplatzhalt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CBFF71-E046-4B1B-84A1-B36D26E87E91}" type="datetimeFigureOut">
              <a:rPr lang="de-DE" smtClean="0"/>
              <a:pPr/>
              <a:t>11.12.2013</a:t>
            </a:fld>
            <a:endParaRPr lang="de-DE"/>
          </a:p>
        </p:txBody>
      </p:sp>
      <p:sp>
        <p:nvSpPr>
          <p:cNvPr id="28" name="Fußzeilenplatzhalt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C2C76E-8A1A-4CAA-8238-97B521E971E7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0" name="Titelplatzhalt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Gerade Verbindung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Gerade Verbindung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jpeg"/><Relationship Id="rId7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thermex.ru/e-store/tmx/index.php?SECTION_ID=92&amp;ELEMENT_ID=719" TargetMode="External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hyperlink" Target="http://thermex.ru/e-store/tmx/index.php?SECTION_ID=92&amp;ELEMENT_ID=727" TargetMode="External"/><Relationship Id="rId18" Type="http://schemas.openxmlformats.org/officeDocument/2006/relationships/image" Target="../media/image16.jpeg"/><Relationship Id="rId3" Type="http://schemas.openxmlformats.org/officeDocument/2006/relationships/image" Target="../media/image5.jpeg"/><Relationship Id="rId7" Type="http://schemas.openxmlformats.org/officeDocument/2006/relationships/hyperlink" Target="http://thermex.ru/e-store/tmx/index.php?SECTION_ID=92&amp;ELEMENT_ID=719" TargetMode="External"/><Relationship Id="rId12" Type="http://schemas.openxmlformats.org/officeDocument/2006/relationships/image" Target="../media/image13.jpeg"/><Relationship Id="rId17" Type="http://schemas.openxmlformats.org/officeDocument/2006/relationships/hyperlink" Target="http://thermex.ru/e-store/tmx/index.php?SECTION_ID=92&amp;ELEMENT_ID=732" TargetMode="External"/><Relationship Id="rId2" Type="http://schemas.openxmlformats.org/officeDocument/2006/relationships/image" Target="../media/image10.png"/><Relationship Id="rId16" Type="http://schemas.openxmlformats.org/officeDocument/2006/relationships/image" Target="../media/image15.jpeg"/><Relationship Id="rId20" Type="http://schemas.openxmlformats.org/officeDocument/2006/relationships/image" Target="../media/image17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jpeg"/><Relationship Id="rId11" Type="http://schemas.openxmlformats.org/officeDocument/2006/relationships/hyperlink" Target="http://thermex.ru/e-store/tmx/index.php?SECTION_ID=92&amp;ELEMENT_ID=723" TargetMode="External"/><Relationship Id="rId5" Type="http://schemas.openxmlformats.org/officeDocument/2006/relationships/hyperlink" Target="http://thermex.ru/e-store/tmx/index.php?SECTION_ID=92&amp;ELEMENT_ID=717" TargetMode="External"/><Relationship Id="rId15" Type="http://schemas.openxmlformats.org/officeDocument/2006/relationships/hyperlink" Target="http://thermex.ru/e-store/tmx/index.php?SECTION_ID=92&amp;ELEMENT_ID=730" TargetMode="External"/><Relationship Id="rId10" Type="http://schemas.openxmlformats.org/officeDocument/2006/relationships/image" Target="../media/image12.jpeg"/><Relationship Id="rId19" Type="http://schemas.openxmlformats.org/officeDocument/2006/relationships/hyperlink" Target="http://thermex.ru/e-store/tmx/index.php?SECTION_ID=92&amp;ELEMENT_ID=734" TargetMode="External"/><Relationship Id="rId4" Type="http://schemas.openxmlformats.org/officeDocument/2006/relationships/image" Target="../media/image4.jpeg"/><Relationship Id="rId9" Type="http://schemas.openxmlformats.org/officeDocument/2006/relationships/hyperlink" Target="http://thermex.ru/e-store/tmx/index.php?SECTION_ID=92&amp;ELEMENT_ID=721" TargetMode="External"/><Relationship Id="rId14" Type="http://schemas.openxmlformats.org/officeDocument/2006/relationships/image" Target="../media/image1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86800" cy="1257288"/>
          </a:xfrm>
          <a:solidFill>
            <a:srgbClr val="FF0000"/>
          </a:solidFill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r>
              <a:rPr lang="de-DE" dirty="0" smtClean="0"/>
              <a:t>             </a:t>
            </a:r>
            <a:r>
              <a:rPr lang="de-DE" sz="2700" dirty="0" smtClean="0"/>
              <a:t> 	 </a:t>
            </a:r>
            <a:r>
              <a:rPr lang="de-DE" sz="2700" dirty="0" smtClean="0">
                <a:solidFill>
                  <a:schemeClr val="bg1"/>
                </a:solidFill>
                <a:latin typeface="Arial Black" pitchFamily="34" charset="0"/>
              </a:rPr>
              <a:t>Präsentation </a:t>
            </a:r>
            <a:r>
              <a:rPr lang="de-DE" sz="2700" dirty="0" err="1" smtClean="0">
                <a:solidFill>
                  <a:schemeClr val="bg1"/>
                </a:solidFill>
                <a:latin typeface="Arial Black" pitchFamily="34" charset="0"/>
              </a:rPr>
              <a:t>Thermex</a:t>
            </a:r>
            <a:r>
              <a:rPr lang="de-DE" sz="2700" dirty="0" smtClean="0">
                <a:solidFill>
                  <a:schemeClr val="bg1"/>
                </a:solidFill>
                <a:latin typeface="Arial Black" pitchFamily="34" charset="0"/>
              </a:rPr>
              <a:t>     	     	       	     	  FLACH DIAMANT TOUCH</a:t>
            </a:r>
            <a:br>
              <a:rPr lang="de-DE" sz="2700" dirty="0" smtClean="0">
                <a:solidFill>
                  <a:schemeClr val="bg1"/>
                </a:solidFill>
                <a:latin typeface="Arial Black" pitchFamily="34" charset="0"/>
              </a:rPr>
            </a:br>
            <a:r>
              <a:rPr lang="de-DE" sz="2700" dirty="0" smtClean="0">
                <a:solidFill>
                  <a:schemeClr val="bg1"/>
                </a:solidFill>
                <a:latin typeface="Arial Black" pitchFamily="34" charset="0"/>
              </a:rPr>
              <a:t>		 </a:t>
            </a:r>
            <a:r>
              <a:rPr lang="de-DE" sz="2700" dirty="0" err="1" smtClean="0">
                <a:solidFill>
                  <a:schemeClr val="bg1"/>
                </a:solidFill>
                <a:latin typeface="Arial Black" pitchFamily="34" charset="0"/>
              </a:rPr>
              <a:t>warmwasserbereiter</a:t>
            </a:r>
            <a:r>
              <a:rPr lang="de-DE" sz="27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endParaRPr lang="de-DE" sz="27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714480" y="4786322"/>
            <a:ext cx="5786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  <a:latin typeface="Arial Black" pitchFamily="34" charset="0"/>
              </a:rPr>
              <a:t>                            ID 30 V </a:t>
            </a:r>
            <a:endParaRPr lang="de-DE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5" name="Grafik 4" descr="http://thermex.com/e-store/tmxen/g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5572140"/>
            <a:ext cx="1080000" cy="75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Grafik 6" descr="http://thermex.com/e-store/tmxen/tank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14744" y="5572140"/>
            <a:ext cx="1080000" cy="75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Grafik 7" descr="http://thermex.com/e-store/tmxen/astn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14942" y="5572140"/>
            <a:ext cx="1080000" cy="75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Grafik 8" descr="http://thermex.ru/upload/news/miss2012/069.jpg"/>
          <p:cNvPicPr/>
          <p:nvPr/>
        </p:nvPicPr>
        <p:blipFill>
          <a:blip r:embed="rId5" cstate="print">
            <a:lum contrast="20000"/>
          </a:blip>
          <a:srcRect/>
          <a:stretch>
            <a:fillRect/>
          </a:stretch>
        </p:blipFill>
        <p:spPr bwMode="auto">
          <a:xfrm>
            <a:off x="7786710" y="5500702"/>
            <a:ext cx="1143635" cy="86423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4099" name="Picture 3" descr="Водонагреватель THERMEX ID 50 V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 l="7559" r="5511"/>
          <a:stretch>
            <a:fillRect/>
          </a:stretch>
        </p:blipFill>
        <p:spPr bwMode="auto">
          <a:xfrm>
            <a:off x="3786173" y="2428867"/>
            <a:ext cx="1166830" cy="2052000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215074" y="2071678"/>
            <a:ext cx="1751068" cy="262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9" cstate="print"/>
          <a:srcRect l="8006" t="9091" r="15929" b="21213"/>
          <a:stretch>
            <a:fillRect/>
          </a:stretch>
        </p:blipFill>
        <p:spPr bwMode="auto">
          <a:xfrm>
            <a:off x="714348" y="2857496"/>
            <a:ext cx="2137651" cy="1296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4348" y="285728"/>
            <a:ext cx="7972452" cy="1285884"/>
          </a:xfrm>
          <a:solidFill>
            <a:srgbClr val="FF0000"/>
          </a:solidFill>
          <a:ln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de-DE" b="1" dirty="0" smtClean="0"/>
              <a:t> 	        </a:t>
            </a:r>
            <a:r>
              <a:rPr lang="de-DE" sz="2700" b="1" dirty="0" err="1" smtClean="0">
                <a:latin typeface="Arial Black" pitchFamily="34" charset="0"/>
              </a:rPr>
              <a:t>pRÄSENTATION</a:t>
            </a:r>
            <a:r>
              <a:rPr lang="de-DE" sz="2700" b="1" dirty="0" smtClean="0">
                <a:latin typeface="Arial Black" pitchFamily="34" charset="0"/>
              </a:rPr>
              <a:t> </a:t>
            </a:r>
            <a:r>
              <a:rPr lang="de-DE" sz="2700" dirty="0" err="1" smtClean="0">
                <a:latin typeface="Arial Black" pitchFamily="34" charset="0"/>
              </a:rPr>
              <a:t>Thermex</a:t>
            </a:r>
            <a:r>
              <a:rPr lang="de-DE" sz="2700" dirty="0" smtClean="0">
                <a:latin typeface="Arial Black" pitchFamily="34" charset="0"/>
              </a:rPr>
              <a:t/>
            </a:r>
            <a:br>
              <a:rPr lang="de-DE" sz="2700" dirty="0" smtClean="0">
                <a:latin typeface="Arial Black" pitchFamily="34" charset="0"/>
              </a:rPr>
            </a:br>
            <a:r>
              <a:rPr lang="de-DE" sz="2700" dirty="0" smtClean="0">
                <a:latin typeface="Arial Black" pitchFamily="34" charset="0"/>
              </a:rPr>
              <a:t> 		flach </a:t>
            </a:r>
            <a:r>
              <a:rPr lang="de-DE" sz="2700" dirty="0" err="1" smtClean="0">
                <a:latin typeface="Arial Black" pitchFamily="34" charset="0"/>
              </a:rPr>
              <a:t>diamant</a:t>
            </a:r>
            <a:r>
              <a:rPr lang="de-DE" sz="2700" dirty="0" smtClean="0">
                <a:latin typeface="Arial Black" pitchFamily="34" charset="0"/>
              </a:rPr>
              <a:t> </a:t>
            </a:r>
            <a:r>
              <a:rPr lang="de-DE" sz="2700" dirty="0" err="1" smtClean="0">
                <a:latin typeface="Arial Black" pitchFamily="34" charset="0"/>
              </a:rPr>
              <a:t>touch</a:t>
            </a:r>
            <a:r>
              <a:rPr lang="de-DE" sz="2700" dirty="0" smtClean="0">
                <a:latin typeface="Arial Black" pitchFamily="34" charset="0"/>
              </a:rPr>
              <a:t/>
            </a:r>
            <a:br>
              <a:rPr lang="de-DE" sz="2700" dirty="0" smtClean="0">
                <a:latin typeface="Arial Black" pitchFamily="34" charset="0"/>
              </a:rPr>
            </a:br>
            <a:r>
              <a:rPr lang="de-DE" sz="2700" dirty="0" smtClean="0">
                <a:latin typeface="Arial Black" pitchFamily="34" charset="0"/>
              </a:rPr>
              <a:t>                     Lieferbare GERÄTE                       </a:t>
            </a:r>
            <a:endParaRPr lang="de-DE" sz="2700" dirty="0">
              <a:latin typeface="Arial Black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428596" y="3429000"/>
            <a:ext cx="7858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14" name="Textfeld 13"/>
          <p:cNvSpPr txBox="1"/>
          <p:nvPr/>
        </p:nvSpPr>
        <p:spPr>
          <a:xfrm>
            <a:off x="571472" y="3429000"/>
            <a:ext cx="7858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15" name="Textfeld 14"/>
          <p:cNvSpPr txBox="1"/>
          <p:nvPr/>
        </p:nvSpPr>
        <p:spPr>
          <a:xfrm>
            <a:off x="571472" y="3429000"/>
            <a:ext cx="8358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 </a:t>
            </a:r>
            <a:endParaRPr lang="de-DE" b="1" dirty="0"/>
          </a:p>
        </p:txBody>
      </p:sp>
      <p:sp>
        <p:nvSpPr>
          <p:cNvPr id="24" name="Textfeld 23"/>
          <p:cNvSpPr txBox="1"/>
          <p:nvPr/>
        </p:nvSpPr>
        <p:spPr>
          <a:xfrm>
            <a:off x="500034" y="3857628"/>
            <a:ext cx="8143932" cy="46166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de-DE" sz="1600" b="1" dirty="0" smtClean="0">
                <a:solidFill>
                  <a:schemeClr val="bg1"/>
                </a:solidFill>
                <a:latin typeface="Arial Black" pitchFamily="34" charset="0"/>
              </a:rPr>
              <a:t>         </a:t>
            </a:r>
            <a:r>
              <a:rPr lang="de-DE" sz="1400" b="1" dirty="0" smtClean="0">
                <a:solidFill>
                  <a:schemeClr val="bg1"/>
                </a:solidFill>
                <a:latin typeface="Arial Black" pitchFamily="34" charset="0"/>
              </a:rPr>
              <a:t>ID 30</a:t>
            </a:r>
            <a:r>
              <a:rPr lang="de-DE" sz="1100" b="1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de-DE" sz="2000" b="1" dirty="0" smtClean="0">
                <a:solidFill>
                  <a:schemeClr val="bg1"/>
                </a:solidFill>
                <a:latin typeface="Arial Black" pitchFamily="34" charset="0"/>
              </a:rPr>
              <a:t>v</a:t>
            </a:r>
            <a:r>
              <a:rPr lang="de-DE" sz="2400" b="1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de-DE" sz="1200" b="1" dirty="0" smtClean="0">
                <a:solidFill>
                  <a:schemeClr val="bg1"/>
                </a:solidFill>
                <a:latin typeface="Arial Black" pitchFamily="34" charset="0"/>
              </a:rPr>
              <a:t>                      </a:t>
            </a:r>
            <a:r>
              <a:rPr lang="de-DE" sz="1400" b="1" dirty="0" smtClean="0">
                <a:solidFill>
                  <a:schemeClr val="bg1"/>
                </a:solidFill>
                <a:latin typeface="Arial Black" pitchFamily="34" charset="0"/>
              </a:rPr>
              <a:t>ID 50 V                      ID 80 V                   ID 100 V</a:t>
            </a:r>
            <a:endParaRPr lang="de-DE" sz="14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5572140"/>
            <a:ext cx="1238980" cy="8280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pic>
        <p:nvPicPr>
          <p:cNvPr id="2054" name="Picture 6" descr="ast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2" y="5572140"/>
            <a:ext cx="1131430" cy="7920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  <p:pic>
        <p:nvPicPr>
          <p:cNvPr id="2055" name="Picture 7" descr="tan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72132" y="5572140"/>
            <a:ext cx="1131430" cy="7920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  <p:sp>
        <p:nvSpPr>
          <p:cNvPr id="22" name="Textfeld 21"/>
          <p:cNvSpPr txBox="1"/>
          <p:nvPr/>
        </p:nvSpPr>
        <p:spPr>
          <a:xfrm>
            <a:off x="571472" y="5143512"/>
            <a:ext cx="8143932" cy="338554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de-DE" sz="1600" b="1" dirty="0" smtClean="0">
                <a:solidFill>
                  <a:schemeClr val="bg1"/>
                </a:solidFill>
                <a:latin typeface="Arial Black" pitchFamily="34" charset="0"/>
              </a:rPr>
              <a:t>        </a:t>
            </a:r>
            <a:r>
              <a:rPr lang="de-DE" sz="1400" b="1" dirty="0" smtClean="0">
                <a:solidFill>
                  <a:schemeClr val="bg1"/>
                </a:solidFill>
                <a:latin typeface="Arial Black" pitchFamily="34" charset="0"/>
              </a:rPr>
              <a:t>ID 30</a:t>
            </a:r>
            <a:r>
              <a:rPr lang="de-DE" sz="1100" b="1" dirty="0" smtClean="0">
                <a:solidFill>
                  <a:schemeClr val="bg1"/>
                </a:solidFill>
                <a:latin typeface="Arial Black" pitchFamily="34" charset="0"/>
              </a:rPr>
              <a:t>  </a:t>
            </a:r>
            <a:r>
              <a:rPr lang="de-DE" sz="1400" b="1" dirty="0" smtClean="0">
                <a:solidFill>
                  <a:schemeClr val="bg1"/>
                </a:solidFill>
                <a:latin typeface="Arial Black" pitchFamily="34" charset="0"/>
              </a:rPr>
              <a:t>H</a:t>
            </a:r>
            <a:r>
              <a:rPr lang="de-DE" sz="1200" b="1" dirty="0" smtClean="0">
                <a:solidFill>
                  <a:schemeClr val="bg1"/>
                </a:solidFill>
                <a:latin typeface="Arial Black" pitchFamily="34" charset="0"/>
              </a:rPr>
              <a:t>                       </a:t>
            </a:r>
            <a:r>
              <a:rPr lang="de-DE" sz="1400" b="1" dirty="0" smtClean="0">
                <a:solidFill>
                  <a:schemeClr val="bg1"/>
                </a:solidFill>
                <a:latin typeface="Arial Black" pitchFamily="34" charset="0"/>
              </a:rPr>
              <a:t>ID 50 H                   ID 80 H                      ID 100 H</a:t>
            </a:r>
            <a:endParaRPr lang="de-DE" sz="14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3090" name="Picture 18" descr="Heizvorrichtung THERMEX ID 30 V">
            <a:hlinkClick r:id="rId5" tooltip="Heizvorrichtung THERMEX ID 30 V"/>
          </p:cNvPr>
          <p:cNvPicPr>
            <a:picLocks noChangeAspect="1" noChangeArrowheads="1"/>
          </p:cNvPicPr>
          <p:nvPr/>
        </p:nvPicPr>
        <p:blipFill>
          <a:blip r:embed="rId6" cstate="print"/>
          <a:srcRect b="7395"/>
          <a:stretch>
            <a:fillRect/>
          </a:stretch>
        </p:blipFill>
        <p:spPr bwMode="auto">
          <a:xfrm>
            <a:off x="1071538" y="2214554"/>
            <a:ext cx="1168783" cy="1656000"/>
          </a:xfrm>
          <a:prstGeom prst="rect">
            <a:avLst/>
          </a:prstGeom>
          <a:noFill/>
        </p:spPr>
      </p:pic>
      <p:pic>
        <p:nvPicPr>
          <p:cNvPr id="3092" name="Picture 20" descr="Heater THERMEX ID 50 V">
            <a:hlinkClick r:id="rId7" tooltip="Heater THERMEX ID 50 V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928926" y="2071678"/>
            <a:ext cx="1176466" cy="1800000"/>
          </a:xfrm>
          <a:prstGeom prst="rect">
            <a:avLst/>
          </a:prstGeom>
          <a:noFill/>
        </p:spPr>
      </p:pic>
      <p:pic>
        <p:nvPicPr>
          <p:cNvPr id="3094" name="Picture 22" descr="Heater THERMEX ID 80 V">
            <a:hlinkClick r:id="rId9" tooltip="Heater THERMEX ID 80 V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857752" y="1928802"/>
            <a:ext cx="1156361" cy="1908000"/>
          </a:xfrm>
          <a:prstGeom prst="rect">
            <a:avLst/>
          </a:prstGeom>
          <a:noFill/>
        </p:spPr>
      </p:pic>
      <p:pic>
        <p:nvPicPr>
          <p:cNvPr id="3096" name="Picture 24" descr="Heater THERMEX ID 100 V">
            <a:hlinkClick r:id="rId11" tooltip="Heater THERMEX ID 100 V"/>
          </p:cNvPr>
          <p:cNvPicPr>
            <a:picLocks noChangeAspect="1" noChangeArrowheads="1"/>
          </p:cNvPicPr>
          <p:nvPr/>
        </p:nvPicPr>
        <p:blipFill>
          <a:blip r:embed="rId12" cstate="print"/>
          <a:srcRect b="2343"/>
          <a:stretch>
            <a:fillRect/>
          </a:stretch>
        </p:blipFill>
        <p:spPr bwMode="auto">
          <a:xfrm>
            <a:off x="6786578" y="1714488"/>
            <a:ext cx="1132793" cy="2124000"/>
          </a:xfrm>
          <a:prstGeom prst="rect">
            <a:avLst/>
          </a:prstGeom>
          <a:noFill/>
        </p:spPr>
      </p:pic>
      <p:pic>
        <p:nvPicPr>
          <p:cNvPr id="3098" name="Picture 26" descr="Heater THERMEX ID 30 H">
            <a:hlinkClick r:id="rId13" tooltip="Heater THERMEX ID 30 H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000100" y="4429132"/>
            <a:ext cx="1243638" cy="684000"/>
          </a:xfrm>
          <a:prstGeom prst="rect">
            <a:avLst/>
          </a:prstGeom>
          <a:noFill/>
        </p:spPr>
      </p:pic>
      <p:pic>
        <p:nvPicPr>
          <p:cNvPr id="3100" name="Picture 28" descr="Heater THERMEX ID 50 H">
            <a:hlinkClick r:id="rId15" tooltip="Heater THERMEX ID 50 H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857488" y="4500570"/>
            <a:ext cx="1296000" cy="648000"/>
          </a:xfrm>
          <a:prstGeom prst="rect">
            <a:avLst/>
          </a:prstGeom>
          <a:noFill/>
        </p:spPr>
      </p:pic>
      <p:pic>
        <p:nvPicPr>
          <p:cNvPr id="3102" name="Picture 30" descr="Heater THERMEX ID 80 H">
            <a:hlinkClick r:id="rId17" tooltip="Heater THERMEX ID 80 H"/>
          </p:cNvPr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4643438" y="4500570"/>
            <a:ext cx="1302129" cy="612000"/>
          </a:xfrm>
          <a:prstGeom prst="rect">
            <a:avLst/>
          </a:prstGeom>
          <a:noFill/>
        </p:spPr>
      </p:pic>
      <p:pic>
        <p:nvPicPr>
          <p:cNvPr id="3104" name="Picture 32" descr="Heater THERMEX ID 100 H">
            <a:hlinkClick r:id="rId19" tooltip="Heater THERMEX ID 100 H"/>
          </p:cNvPr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6572264" y="4500570"/>
            <a:ext cx="1404876" cy="57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500034" y="357166"/>
            <a:ext cx="8215370" cy="1261884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olidFill>
                  <a:schemeClr val="bg1"/>
                </a:solidFill>
                <a:latin typeface="Arial Black" pitchFamily="34" charset="0"/>
              </a:rPr>
              <a:t>              </a:t>
            </a:r>
            <a:r>
              <a:rPr lang="de-DE" sz="2400" dirty="0" smtClean="0">
                <a:solidFill>
                  <a:schemeClr val="bg1"/>
                </a:solidFill>
                <a:latin typeface="Arial Black" pitchFamily="34" charset="0"/>
              </a:rPr>
              <a:t>PRÄSENTATION THERMEX          	       		FLACH DIAMANT TOUCH  	 	 	         PRODUKTINFORMATION</a:t>
            </a:r>
            <a:endParaRPr lang="de-DE" sz="28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428596" y="2000240"/>
            <a:ext cx="8072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  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642910" y="1928802"/>
            <a:ext cx="80724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endParaRPr lang="de-DE" sz="12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142844" y="4063671"/>
            <a:ext cx="878687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kumimoji="0" lang="de-DE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 </a:t>
            </a:r>
            <a:endParaRPr kumimoji="0" lang="de-DE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4992377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de-DE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Arial" pitchFamily="34" charset="0"/>
              </a:rPr>
              <a:t>  </a:t>
            </a:r>
            <a:endParaRPr kumimoji="0" lang="de-DE" altLang="zh-CN" sz="4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 rot="10800000" flipV="1">
            <a:off x="0" y="2000240"/>
            <a:ext cx="9144000" cy="1969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GLÄNZENDE OBERFLÄCHE AUS EDELSTAHL, FLACHE FORM VON WASSER-HEIZUNG. BESTES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160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        MODERNES DESIGN1</a:t>
            </a:r>
            <a:endParaRPr kumimoji="0" lang="de-DE" sz="105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de-DE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Innerer Behälter aus </a:t>
            </a:r>
            <a:r>
              <a:rPr kumimoji="0" lang="de-DE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austenitischem</a:t>
            </a:r>
            <a:r>
              <a:rPr kumimoji="0" lang="de-DE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rostfreiem Stahl  hergestellt ASTN +</a:t>
            </a:r>
            <a:endParaRPr kumimoji="0" lang="de-DE" sz="11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de-DE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G.5 Schweißtechnik; Schutz vor Korrosion</a:t>
            </a:r>
            <a:endParaRPr kumimoji="0" lang="de-DE" sz="11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de-DE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Flache Form doppelten Tank inneren Aufbau</a:t>
            </a:r>
            <a:endParaRPr kumimoji="0" lang="de-DE" sz="11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de-DE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Elektronische Regelung mit LCD an der Vorderseite der Wasser-Heizung</a:t>
            </a:r>
            <a:endParaRPr kumimoji="0" lang="de-DE" sz="105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rPr>
              <a:t>   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 rot="10800000" flipV="1">
            <a:off x="0" y="2262979"/>
            <a:ext cx="9144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	</a:t>
            </a: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0" y="3643314"/>
            <a:ext cx="857252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de-DE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    Funktion für schnelles Aufheizen</a:t>
            </a:r>
            <a:endParaRPr lang="de-DE" sz="1100" b="1" dirty="0" smtClean="0">
              <a:solidFill>
                <a:schemeClr val="bg1"/>
              </a:solidFill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de-DE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    High-</a:t>
            </a:r>
            <a:r>
              <a:rPr lang="de-DE" b="1" dirty="0" err="1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Density</a:t>
            </a:r>
            <a:r>
              <a:rPr lang="de-DE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-FCKW-freiem Polyurethan-Wärmedämmung</a:t>
            </a:r>
            <a:endParaRPr lang="de-DE" sz="1100" b="1" dirty="0" smtClean="0">
              <a:solidFill>
                <a:schemeClr val="bg1"/>
              </a:solidFill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de-DE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    Wasser selbstreinigendes System in horizontalen Modellen</a:t>
            </a:r>
            <a:endParaRPr lang="de-DE" sz="1100" b="1" dirty="0" smtClean="0">
              <a:solidFill>
                <a:schemeClr val="bg1"/>
              </a:solidFill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de-DE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    Garantiezeit: 5 Jahre (für Innentank)</a:t>
            </a:r>
            <a:endParaRPr lang="de-DE" sz="1100" b="1" dirty="0" smtClean="0">
              <a:solidFill>
                <a:schemeClr val="bg1"/>
              </a:solidFill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de-DE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    Garantiezeit: 2 Jahre Elektrik</a:t>
            </a:r>
            <a:endParaRPr lang="de-DE" sz="1100" b="1" dirty="0" smtClean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214282" y="285728"/>
            <a:ext cx="8643998" cy="1261884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schemeClr val="bg1"/>
                </a:solidFill>
                <a:latin typeface="Arial Black" pitchFamily="34" charset="0"/>
              </a:rPr>
              <a:t>	         </a:t>
            </a:r>
            <a:r>
              <a:rPr lang="de-DE" sz="28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de-DE" sz="2400" dirty="0" smtClean="0">
                <a:solidFill>
                  <a:schemeClr val="bg1"/>
                </a:solidFill>
                <a:latin typeface="Arial Black" pitchFamily="34" charset="0"/>
              </a:rPr>
              <a:t>PRÄSENTATION THERMEX                 	          		   FLACH DIAMANT TOUCH 		                                     	                PRODUKTTABELLE </a:t>
            </a:r>
            <a:endParaRPr lang="de-DE" sz="24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12" name="Tabelle 11"/>
          <p:cNvGraphicFramePr>
            <a:graphicFrameLocks noGrp="1"/>
          </p:cNvGraphicFramePr>
          <p:nvPr/>
        </p:nvGraphicFramePr>
        <p:xfrm>
          <a:off x="214282" y="1785926"/>
          <a:ext cx="8572559" cy="571504"/>
        </p:xfrm>
        <a:graphic>
          <a:graphicData uri="http://schemas.openxmlformats.org/drawingml/2006/table">
            <a:tbl>
              <a:tblPr/>
              <a:tblGrid>
                <a:gridCol w="1000131"/>
                <a:gridCol w="1357322"/>
                <a:gridCol w="214314"/>
                <a:gridCol w="642942"/>
                <a:gridCol w="642942"/>
                <a:gridCol w="816680"/>
                <a:gridCol w="389194"/>
                <a:gridCol w="781817"/>
                <a:gridCol w="584077"/>
                <a:gridCol w="642942"/>
                <a:gridCol w="428628"/>
                <a:gridCol w="500066"/>
                <a:gridCol w="571504"/>
              </a:tblGrid>
              <a:tr h="57150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Model</a:t>
                      </a:r>
                      <a:endParaRPr lang="de-DE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FFFF"/>
                          </a:solidFill>
                          <a:latin typeface="Constantia"/>
                          <a:ea typeface="Times New Roman"/>
                          <a:cs typeface="Times New Roman"/>
                        </a:rPr>
                        <a:t> </a:t>
                      </a:r>
                      <a:endParaRPr lang="de-DE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de-DE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 smtClean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Tank/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 smtClean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Liter</a:t>
                      </a:r>
                      <a:endParaRPr lang="de-DE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Druck</a:t>
                      </a:r>
                      <a:endParaRPr lang="de-DE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Spannung</a:t>
                      </a:r>
                      <a:endParaRPr lang="de-DE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KW</a:t>
                      </a:r>
                      <a:endParaRPr lang="de-DE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 err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Heizzeit</a:t>
                      </a:r>
                      <a:endParaRPr lang="de-DE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Gewicht</a:t>
                      </a:r>
                      <a:endParaRPr lang="de-DE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Typ</a:t>
                      </a:r>
                      <a:endParaRPr lang="de-DE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</a:t>
                      </a:r>
                      <a:endParaRPr lang="de-DE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</a:t>
                      </a:r>
                      <a:endParaRPr lang="de-DE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</a:t>
                      </a:r>
                      <a:endParaRPr lang="de-DE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214281" y="2357430"/>
          <a:ext cx="8572559" cy="3925824"/>
        </p:xfrm>
        <a:graphic>
          <a:graphicData uri="http://schemas.openxmlformats.org/drawingml/2006/table">
            <a:tbl>
              <a:tblPr/>
              <a:tblGrid>
                <a:gridCol w="1000133"/>
                <a:gridCol w="1357322"/>
                <a:gridCol w="214314"/>
                <a:gridCol w="642942"/>
                <a:gridCol w="642942"/>
                <a:gridCol w="785818"/>
                <a:gridCol w="428628"/>
                <a:gridCol w="776727"/>
                <a:gridCol w="580595"/>
                <a:gridCol w="642942"/>
                <a:gridCol w="428628"/>
                <a:gridCol w="500066"/>
                <a:gridCol w="571502"/>
              </a:tblGrid>
              <a:tr h="4375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Arial"/>
                        </a:rPr>
                        <a:t>ID 30 V</a:t>
                      </a:r>
                      <a:endParaRPr lang="de-DE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8119" marR="5811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 err="1">
                          <a:solidFill>
                            <a:srgbClr val="0D0D0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Thermex</a:t>
                      </a:r>
                      <a:r>
                        <a:rPr lang="de-DE" sz="1400" b="1" dirty="0">
                          <a:solidFill>
                            <a:srgbClr val="0D0D0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Flat Diamond </a:t>
                      </a:r>
                      <a:r>
                        <a:rPr lang="de-DE" sz="1400" b="1" dirty="0" err="1">
                          <a:solidFill>
                            <a:srgbClr val="0D0D0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Touch</a:t>
                      </a:r>
                      <a:endParaRPr lang="de-DE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8119" marR="5811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solidFill>
                            <a:srgbClr val="0D0D0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8119" marR="5811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rgbClr val="0D0D0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30</a:t>
                      </a:r>
                      <a:endParaRPr lang="de-DE" sz="18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8119" marR="5811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rgbClr val="0D0D0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de-DE" sz="18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8119" marR="5811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rgbClr val="0D0D0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220</a:t>
                      </a:r>
                      <a:endParaRPr lang="de-DE" sz="18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8119" marR="5811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rgbClr val="0D0D0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de-DE" sz="18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8119" marR="5811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solidFill>
                            <a:srgbClr val="0D0D0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50 min</a:t>
                      </a:r>
                      <a:endParaRPr lang="de-DE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8119" marR="5811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rgbClr val="0D0D0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</a:t>
                      </a:r>
                      <a:endParaRPr lang="de-DE" sz="18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8119" marR="5811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solidFill>
                            <a:srgbClr val="0D0D0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vertikal</a:t>
                      </a:r>
                      <a:endParaRPr lang="de-DE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8119" marR="5811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solidFill>
                            <a:srgbClr val="0D0D0D"/>
                          </a:solidFill>
                          <a:latin typeface="Arial"/>
                          <a:ea typeface="Times New Roman"/>
                          <a:cs typeface="Arial"/>
                        </a:rPr>
                        <a:t>436</a:t>
                      </a:r>
                      <a:endParaRPr lang="de-DE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8119" marR="5811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solidFill>
                            <a:srgbClr val="0D0D0D"/>
                          </a:solidFill>
                          <a:latin typeface="Arial"/>
                          <a:ea typeface="Times New Roman"/>
                          <a:cs typeface="Arial"/>
                        </a:rPr>
                        <a:t>250</a:t>
                      </a:r>
                      <a:endParaRPr lang="de-DE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8119" marR="5811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solidFill>
                            <a:srgbClr val="0D0D0D"/>
                          </a:solidFill>
                          <a:latin typeface="Arial"/>
                          <a:ea typeface="Times New Roman"/>
                          <a:cs typeface="Arial"/>
                        </a:rPr>
                        <a:t>612</a:t>
                      </a:r>
                      <a:endParaRPr lang="de-DE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8119" marR="5811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</a:tr>
              <a:tr h="4375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Arial"/>
                        </a:rPr>
                        <a:t>ID 50 V</a:t>
                      </a:r>
                      <a:endParaRPr lang="de-D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8119" marR="5811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>
                          <a:solidFill>
                            <a:srgbClr val="0D0D0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Thermex Flat Diamond Touch</a:t>
                      </a:r>
                      <a:endParaRPr lang="de-D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8119" marR="58119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B7F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solidFill>
                            <a:srgbClr val="0D0D0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8119" marR="5811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B7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rgbClr val="0D0D0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50</a:t>
                      </a:r>
                      <a:endParaRPr lang="de-DE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8119" marR="5811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B7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rgbClr val="0D0D0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de-DE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8119" marR="5811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B7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rgbClr val="0D0D0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220</a:t>
                      </a:r>
                      <a:endParaRPr lang="de-DE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8119" marR="5811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B7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rgbClr val="0D0D0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de-DE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8119" marR="5811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B7F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>
                          <a:solidFill>
                            <a:srgbClr val="0D0D0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1h 20 min</a:t>
                      </a:r>
                      <a:endParaRPr lang="de-D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8119" marR="5811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B7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rgbClr val="0D0D0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16</a:t>
                      </a:r>
                      <a:endParaRPr lang="de-DE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8119" marR="5811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B7F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>
                          <a:solidFill>
                            <a:srgbClr val="0D0D0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vertikal</a:t>
                      </a:r>
                      <a:endParaRPr lang="de-D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8119" marR="5811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B7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>
                          <a:solidFill>
                            <a:srgbClr val="0D0D0D"/>
                          </a:solidFill>
                          <a:latin typeface="Arial"/>
                          <a:ea typeface="Times New Roman"/>
                          <a:cs typeface="Arial"/>
                        </a:rPr>
                        <a:t>436</a:t>
                      </a:r>
                      <a:endParaRPr lang="de-D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8119" marR="5811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B7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solidFill>
                            <a:srgbClr val="0D0D0D"/>
                          </a:solidFill>
                          <a:latin typeface="Arial"/>
                          <a:ea typeface="Times New Roman"/>
                          <a:cs typeface="Arial"/>
                        </a:rPr>
                        <a:t>250</a:t>
                      </a:r>
                      <a:endParaRPr lang="de-DE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8119" marR="5811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B7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>
                          <a:solidFill>
                            <a:srgbClr val="0D0D0D"/>
                          </a:solidFill>
                          <a:latin typeface="Arial"/>
                          <a:ea typeface="Times New Roman"/>
                          <a:cs typeface="Arial"/>
                        </a:rPr>
                        <a:t>887</a:t>
                      </a:r>
                      <a:endParaRPr lang="de-D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8119" marR="5811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B7F4"/>
                    </a:solidFill>
                  </a:tcPr>
                </a:tc>
              </a:tr>
              <a:tr h="4375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Arial"/>
                        </a:rPr>
                        <a:t>ID 80 V</a:t>
                      </a:r>
                      <a:endParaRPr lang="de-D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8119" marR="5811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>
                          <a:solidFill>
                            <a:srgbClr val="0D0D0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Thermex Flat Diamond Touch</a:t>
                      </a:r>
                      <a:endParaRPr lang="de-D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8119" marR="58119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BF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>
                          <a:solidFill>
                            <a:srgbClr val="0D0D0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8119" marR="5811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BF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rgbClr val="0D0D0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80</a:t>
                      </a:r>
                      <a:endParaRPr lang="de-DE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8119" marR="5811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BF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rgbClr val="0D0D0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de-DE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8119" marR="5811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BF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rgbClr val="0D0D0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220</a:t>
                      </a:r>
                      <a:endParaRPr lang="de-DE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8119" marR="5811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BF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rgbClr val="0D0D0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de-DE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8119" marR="5811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BF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solidFill>
                            <a:srgbClr val="0D0D0D"/>
                          </a:solidFill>
                          <a:latin typeface="Arial"/>
                          <a:ea typeface="Times New Roman"/>
                          <a:cs typeface="Arial"/>
                        </a:rPr>
                        <a:t>2h 10 min</a:t>
                      </a:r>
                      <a:endParaRPr lang="de-DE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8119" marR="5811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BF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rgbClr val="0D0D0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20,8</a:t>
                      </a:r>
                      <a:endParaRPr lang="de-DE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8119" marR="5811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BF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solidFill>
                            <a:srgbClr val="0D0D0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vertikal</a:t>
                      </a:r>
                      <a:endParaRPr lang="de-DE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8119" marR="5811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BF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solidFill>
                            <a:srgbClr val="0D0D0D"/>
                          </a:solidFill>
                          <a:latin typeface="Arial"/>
                          <a:ea typeface="Times New Roman"/>
                          <a:cs typeface="Arial"/>
                        </a:rPr>
                        <a:t>493</a:t>
                      </a:r>
                      <a:endParaRPr lang="de-DE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8119" marR="5811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BF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solidFill>
                            <a:srgbClr val="0D0D0D"/>
                          </a:solidFill>
                          <a:latin typeface="Arial"/>
                          <a:ea typeface="Times New Roman"/>
                          <a:cs typeface="Arial"/>
                        </a:rPr>
                        <a:t>285</a:t>
                      </a:r>
                      <a:endParaRPr lang="de-DE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8119" marR="5811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BF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solidFill>
                            <a:srgbClr val="0D0D0D"/>
                          </a:solidFill>
                          <a:latin typeface="Arial"/>
                          <a:ea typeface="Times New Roman"/>
                          <a:cs typeface="Arial"/>
                        </a:rPr>
                        <a:t>1025</a:t>
                      </a:r>
                      <a:endParaRPr lang="de-DE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8119" marR="5811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BF9"/>
                    </a:solidFill>
                  </a:tcPr>
                </a:tc>
              </a:tr>
              <a:tr h="4375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Arial"/>
                        </a:rPr>
                        <a:t>ID 100 V</a:t>
                      </a:r>
                      <a:endParaRPr lang="de-D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8119" marR="5811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>
                          <a:solidFill>
                            <a:srgbClr val="0D0D0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Thermex Flat Diamond Touch</a:t>
                      </a:r>
                      <a:endParaRPr lang="de-D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8119" marR="58119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B7F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>
                          <a:solidFill>
                            <a:srgbClr val="0D0D0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8119" marR="5811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B7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rgbClr val="0D0D0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de-DE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8119" marR="5811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B7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rgbClr val="0D0D0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de-DE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8119" marR="5811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B7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rgbClr val="0D0D0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220</a:t>
                      </a:r>
                      <a:endParaRPr lang="de-DE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8119" marR="5811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B7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rgbClr val="0D0D0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de-DE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8119" marR="5811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B7F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>
                          <a:solidFill>
                            <a:srgbClr val="0D0D0D"/>
                          </a:solidFill>
                          <a:latin typeface="Arial"/>
                          <a:ea typeface="Times New Roman"/>
                          <a:cs typeface="Arial"/>
                        </a:rPr>
                        <a:t>2h 40 min</a:t>
                      </a:r>
                      <a:endParaRPr lang="de-D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8119" marR="5811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B7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rgbClr val="0D0D0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25,2</a:t>
                      </a:r>
                      <a:endParaRPr lang="de-DE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8119" marR="5811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B7F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>
                          <a:solidFill>
                            <a:srgbClr val="0D0D0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vertikal</a:t>
                      </a:r>
                      <a:endParaRPr lang="de-D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8119" marR="5811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B7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>
                          <a:solidFill>
                            <a:srgbClr val="0D0D0D"/>
                          </a:solidFill>
                          <a:latin typeface="Arial"/>
                          <a:ea typeface="Times New Roman"/>
                          <a:cs typeface="Arial"/>
                        </a:rPr>
                        <a:t>493</a:t>
                      </a:r>
                      <a:endParaRPr lang="de-D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8119" marR="5811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B7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>
                          <a:solidFill>
                            <a:srgbClr val="0D0D0D"/>
                          </a:solidFill>
                          <a:latin typeface="Arial"/>
                          <a:ea typeface="Times New Roman"/>
                          <a:cs typeface="Arial"/>
                        </a:rPr>
                        <a:t>285</a:t>
                      </a:r>
                      <a:endParaRPr lang="de-D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8119" marR="5811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B7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solidFill>
                            <a:srgbClr val="0D0D0D"/>
                          </a:solidFill>
                          <a:latin typeface="Arial"/>
                          <a:ea typeface="Times New Roman"/>
                          <a:cs typeface="Arial"/>
                        </a:rPr>
                        <a:t>1245</a:t>
                      </a:r>
                      <a:endParaRPr lang="de-DE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8119" marR="5811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B7F4"/>
                    </a:solidFill>
                  </a:tcPr>
                </a:tc>
              </a:tr>
              <a:tr h="4375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Arial"/>
                        </a:rPr>
                        <a:t>ID 30 H</a:t>
                      </a:r>
                      <a:endParaRPr lang="de-D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8119" marR="5811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>
                          <a:solidFill>
                            <a:srgbClr val="0D0D0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Thermex Flat Diamond Touch</a:t>
                      </a:r>
                      <a:endParaRPr lang="de-D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8119" marR="58119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BF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>
                          <a:solidFill>
                            <a:srgbClr val="0D0D0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8119" marR="5811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BF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rgbClr val="0D0D0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30</a:t>
                      </a:r>
                      <a:endParaRPr lang="de-DE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8119" marR="5811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BF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rgbClr val="0D0D0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de-DE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8119" marR="5811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BF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rgbClr val="0D0D0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220</a:t>
                      </a:r>
                      <a:endParaRPr lang="de-DE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8119" marR="5811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BF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rgbClr val="0D0D0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de-DE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8119" marR="5811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BF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>
                          <a:solidFill>
                            <a:srgbClr val="0D0D0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50 min</a:t>
                      </a:r>
                      <a:endParaRPr lang="de-D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8119" marR="5811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BF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rgbClr val="0D0D0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</a:t>
                      </a:r>
                      <a:endParaRPr lang="de-DE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8119" marR="5811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BF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>
                          <a:solidFill>
                            <a:srgbClr val="0D0D0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horizontal</a:t>
                      </a:r>
                      <a:endParaRPr lang="de-D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8119" marR="5811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BF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>
                          <a:solidFill>
                            <a:srgbClr val="0D0D0D"/>
                          </a:solidFill>
                          <a:latin typeface="Arial"/>
                          <a:ea typeface="Times New Roman"/>
                          <a:cs typeface="Arial"/>
                        </a:rPr>
                        <a:t>436</a:t>
                      </a:r>
                      <a:endParaRPr lang="de-D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8119" marR="5811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BF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>
                          <a:solidFill>
                            <a:srgbClr val="0D0D0D"/>
                          </a:solidFill>
                          <a:latin typeface="Arial"/>
                          <a:ea typeface="Times New Roman"/>
                          <a:cs typeface="Arial"/>
                        </a:rPr>
                        <a:t>250</a:t>
                      </a:r>
                      <a:endParaRPr lang="de-D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8119" marR="5811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BF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solidFill>
                            <a:srgbClr val="0D0D0D"/>
                          </a:solidFill>
                          <a:latin typeface="Arial"/>
                          <a:ea typeface="Times New Roman"/>
                          <a:cs typeface="Arial"/>
                        </a:rPr>
                        <a:t>612</a:t>
                      </a:r>
                      <a:endParaRPr lang="de-DE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8119" marR="5811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BF9"/>
                    </a:solidFill>
                  </a:tcPr>
                </a:tc>
              </a:tr>
              <a:tr h="4375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Arial"/>
                        </a:rPr>
                        <a:t>ID 50 H</a:t>
                      </a:r>
                      <a:endParaRPr lang="de-D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8119" marR="5811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>
                          <a:solidFill>
                            <a:srgbClr val="0D0D0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Thermex Flat Diamond Touch</a:t>
                      </a:r>
                      <a:endParaRPr lang="de-D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8119" marR="58119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B7F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>
                          <a:solidFill>
                            <a:srgbClr val="0D0D0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8119" marR="5811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B7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rgbClr val="0D0D0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50</a:t>
                      </a:r>
                      <a:endParaRPr lang="de-DE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8119" marR="5811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B7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rgbClr val="0D0D0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de-DE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8119" marR="5811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B7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rgbClr val="0D0D0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220</a:t>
                      </a:r>
                      <a:endParaRPr lang="de-DE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8119" marR="5811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B7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rgbClr val="0D0D0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de-DE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8119" marR="5811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B7F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>
                          <a:solidFill>
                            <a:srgbClr val="0D0D0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1h 20 min</a:t>
                      </a:r>
                      <a:endParaRPr lang="de-D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8119" marR="5811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B7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rgbClr val="0D0D0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17,4</a:t>
                      </a:r>
                      <a:endParaRPr lang="de-DE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8119" marR="5811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B7F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>
                          <a:solidFill>
                            <a:srgbClr val="0D0D0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horizontal</a:t>
                      </a:r>
                      <a:endParaRPr lang="de-D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8119" marR="5811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B7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>
                          <a:solidFill>
                            <a:srgbClr val="0D0D0D"/>
                          </a:solidFill>
                          <a:latin typeface="Arial"/>
                          <a:ea typeface="Times New Roman"/>
                          <a:cs typeface="Arial"/>
                        </a:rPr>
                        <a:t>436</a:t>
                      </a:r>
                      <a:endParaRPr lang="de-D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8119" marR="5811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B7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>
                          <a:solidFill>
                            <a:srgbClr val="0D0D0D"/>
                          </a:solidFill>
                          <a:latin typeface="Arial"/>
                          <a:ea typeface="Times New Roman"/>
                          <a:cs typeface="Arial"/>
                        </a:rPr>
                        <a:t>250</a:t>
                      </a:r>
                      <a:endParaRPr lang="de-D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8119" marR="5811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B7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solidFill>
                            <a:srgbClr val="0D0D0D"/>
                          </a:solidFill>
                          <a:latin typeface="Arial"/>
                          <a:ea typeface="Times New Roman"/>
                          <a:cs typeface="Arial"/>
                        </a:rPr>
                        <a:t>887</a:t>
                      </a:r>
                      <a:endParaRPr lang="de-DE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8119" marR="5811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B7F4"/>
                    </a:solidFill>
                  </a:tcPr>
                </a:tc>
              </a:tr>
              <a:tr h="4375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Arial"/>
                        </a:rPr>
                        <a:t>ID 80 H</a:t>
                      </a:r>
                      <a:endParaRPr lang="de-D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8119" marR="5811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>
                          <a:solidFill>
                            <a:srgbClr val="0D0D0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Thermex Flat Diamond Touch</a:t>
                      </a:r>
                      <a:endParaRPr lang="de-D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8119" marR="58119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BF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>
                          <a:solidFill>
                            <a:srgbClr val="0D0D0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8119" marR="5811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BF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rgbClr val="0D0D0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80</a:t>
                      </a:r>
                      <a:endParaRPr lang="de-DE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8119" marR="5811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BF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rgbClr val="0D0D0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de-DE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8119" marR="5811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BF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rgbClr val="0D0D0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220</a:t>
                      </a:r>
                      <a:endParaRPr lang="de-DE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8119" marR="5811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BF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rgbClr val="0D0D0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de-DE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8119" marR="5811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BF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>
                          <a:solidFill>
                            <a:srgbClr val="0D0D0D"/>
                          </a:solidFill>
                          <a:latin typeface="Arial"/>
                          <a:ea typeface="Times New Roman"/>
                          <a:cs typeface="Arial"/>
                        </a:rPr>
                        <a:t>2h 10 min</a:t>
                      </a:r>
                      <a:endParaRPr lang="de-D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8119" marR="5811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BF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rgbClr val="0D0D0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22,8</a:t>
                      </a:r>
                      <a:endParaRPr lang="de-DE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8119" marR="5811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BF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>
                          <a:solidFill>
                            <a:srgbClr val="0D0D0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horizontal</a:t>
                      </a:r>
                      <a:endParaRPr lang="de-D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8119" marR="5811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BF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>
                          <a:solidFill>
                            <a:srgbClr val="0D0D0D"/>
                          </a:solidFill>
                          <a:latin typeface="Arial"/>
                          <a:ea typeface="Times New Roman"/>
                          <a:cs typeface="Arial"/>
                        </a:rPr>
                        <a:t>493</a:t>
                      </a:r>
                      <a:endParaRPr lang="de-D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8119" marR="5811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BF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>
                          <a:solidFill>
                            <a:srgbClr val="0D0D0D"/>
                          </a:solidFill>
                          <a:latin typeface="Arial"/>
                          <a:ea typeface="Times New Roman"/>
                          <a:cs typeface="Arial"/>
                        </a:rPr>
                        <a:t>285</a:t>
                      </a:r>
                      <a:endParaRPr lang="de-D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8119" marR="5811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BF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solidFill>
                            <a:srgbClr val="0D0D0D"/>
                          </a:solidFill>
                          <a:latin typeface="Arial"/>
                          <a:ea typeface="Times New Roman"/>
                          <a:cs typeface="Arial"/>
                        </a:rPr>
                        <a:t>1025</a:t>
                      </a:r>
                      <a:endParaRPr lang="de-DE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8119" marR="5811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BF9"/>
                    </a:solidFill>
                  </a:tcPr>
                </a:tc>
              </a:tr>
              <a:tr h="4375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Arial"/>
                        </a:rPr>
                        <a:t>ID 100 H</a:t>
                      </a:r>
                      <a:endParaRPr lang="de-D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8119" marR="5811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>
                          <a:solidFill>
                            <a:srgbClr val="0D0D0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Thermex Flat Diamond Touch</a:t>
                      </a:r>
                      <a:endParaRPr lang="de-D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8119" marR="58119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B7F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>
                          <a:solidFill>
                            <a:srgbClr val="0D0D0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8119" marR="5811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B7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rgbClr val="0D0D0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de-DE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8119" marR="5811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B7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rgbClr val="0D0D0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de-DE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8119" marR="5811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B7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rgbClr val="0D0D0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220</a:t>
                      </a:r>
                      <a:endParaRPr lang="de-DE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8119" marR="5811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B7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rgbClr val="0D0D0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de-DE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8119" marR="5811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B7F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>
                          <a:solidFill>
                            <a:srgbClr val="0D0D0D"/>
                          </a:solidFill>
                          <a:latin typeface="Arial"/>
                          <a:ea typeface="Times New Roman"/>
                          <a:cs typeface="Arial"/>
                        </a:rPr>
                        <a:t>2h 40 min</a:t>
                      </a:r>
                      <a:endParaRPr lang="de-D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8119" marR="5811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B7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rgbClr val="0D0D0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28,4</a:t>
                      </a:r>
                      <a:endParaRPr lang="de-DE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8119" marR="5811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B7F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>
                          <a:solidFill>
                            <a:srgbClr val="0D0D0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horizontal</a:t>
                      </a:r>
                      <a:endParaRPr lang="de-D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8119" marR="5811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B7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>
                          <a:solidFill>
                            <a:srgbClr val="0D0D0D"/>
                          </a:solidFill>
                          <a:latin typeface="Arial"/>
                          <a:ea typeface="Times New Roman"/>
                          <a:cs typeface="Arial"/>
                        </a:rPr>
                        <a:t>493</a:t>
                      </a:r>
                      <a:endParaRPr lang="de-D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8119" marR="5811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B7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>
                          <a:solidFill>
                            <a:srgbClr val="0D0D0D"/>
                          </a:solidFill>
                          <a:latin typeface="Arial"/>
                          <a:ea typeface="Times New Roman"/>
                          <a:cs typeface="Arial"/>
                        </a:rPr>
                        <a:t>285</a:t>
                      </a:r>
                      <a:endParaRPr lang="de-D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8119" marR="5811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B7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solidFill>
                            <a:srgbClr val="0D0D0D"/>
                          </a:solidFill>
                          <a:latin typeface="Arial"/>
                          <a:ea typeface="Times New Roman"/>
                          <a:cs typeface="Arial"/>
                        </a:rPr>
                        <a:t>1245</a:t>
                      </a:r>
                      <a:endParaRPr lang="de-DE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8119" marR="5811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B7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is">
  <a:themeElements>
    <a:clrScheme name="Produktblätter">
      <a:dk1>
        <a:srgbClr val="0070C0"/>
      </a:dk1>
      <a:lt1>
        <a:srgbClr val="FFFFFF"/>
      </a:lt1>
      <a:dk2>
        <a:srgbClr val="0070C0"/>
      </a:dk2>
      <a:lt2>
        <a:srgbClr val="0070C0"/>
      </a:lt2>
      <a:accent1>
        <a:srgbClr val="C00000"/>
      </a:accent1>
      <a:accent2>
        <a:srgbClr val="FF0000"/>
      </a:accent2>
      <a:accent3>
        <a:srgbClr val="0070C0"/>
      </a:accent3>
      <a:accent4>
        <a:srgbClr val="FF0000"/>
      </a:accent4>
      <a:accent5>
        <a:srgbClr val="FF0000"/>
      </a:accent5>
      <a:accent6>
        <a:srgbClr val="FF0000"/>
      </a:accent6>
      <a:hlink>
        <a:srgbClr val="FF0000"/>
      </a:hlink>
      <a:folHlink>
        <a:srgbClr val="FF0000"/>
      </a:folHlink>
    </a:clrScheme>
    <a:fontScheme name="Meti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i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282</Words>
  <Application>Microsoft Office PowerPoint</Application>
  <PresentationFormat>Diavoorstelling (4:3)</PresentationFormat>
  <Paragraphs>145</Paragraphs>
  <Slides>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5" baseType="lpstr">
      <vt:lpstr>Metis</vt:lpstr>
      <vt:lpstr>                Präsentation Thermex                            FLACH DIAMANT TOUCH    warmwasserbereiter </vt:lpstr>
      <vt:lpstr>          pRÄSENTATION Thermex    flach diamant touch                      Lieferbare GERÄTE                       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Stadl</dc:creator>
  <cp:lastModifiedBy>KIIP</cp:lastModifiedBy>
  <cp:revision>89</cp:revision>
  <dcterms:created xsi:type="dcterms:W3CDTF">2012-11-30T08:56:49Z</dcterms:created>
  <dcterms:modified xsi:type="dcterms:W3CDTF">2013-12-11T09:31:31Z</dcterms:modified>
</cp:coreProperties>
</file>